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80E3A-E2F5-4904-B6F6-A712CCDBB978}" type="datetimeFigureOut">
              <a:rPr lang="en-GB" smtClean="0"/>
              <a:t>21/09/2019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5C9FE-AC8C-40FB-AE5D-691657BE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285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C9FE-AC8C-40FB-AE5D-691657BE6CB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15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FFFFFF">
                    <a:alpha val="2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11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FFFFFF">
                    <a:alpha val="2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24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FFFFFF">
                    <a:alpha val="2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75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FFFFFF">
                    <a:alpha val="2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17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FFFFFF">
                    <a:alpha val="2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67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FFFFFF">
                    <a:alpha val="2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861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FFFFFF">
                    <a:alpha val="2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062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FFFFFF">
                    <a:alpha val="2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22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FFFFFF">
                    <a:alpha val="2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763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260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FFFFFF">
                    <a:alpha val="2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767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00B0F0">
                <a:alpha val="65000"/>
              </a:srgbClr>
            </a:gs>
            <a:gs pos="34000">
              <a:srgbClr val="00B0F0"/>
            </a:gs>
            <a:gs pos="62000">
              <a:srgbClr val="00B0F0"/>
            </a:gs>
            <a:gs pos="94000">
              <a:srgbClr val="00B0F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>
                <a:solidFill>
                  <a:srgbClr val="FFFFFF">
                    <a:alpha val="2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424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dirty="0" smtClean="0">
                <a:latin typeface="Baskerville Old Face" panose="02020602080505020303" pitchFamily="18" charset="0"/>
              </a:rPr>
              <a:t>Dr. </a:t>
            </a:r>
            <a:r>
              <a:rPr lang="en-US" dirty="0" err="1" smtClean="0">
                <a:latin typeface="Baskerville Old Face" panose="02020602080505020303" pitchFamily="18" charset="0"/>
              </a:rPr>
              <a:t>Arun</a:t>
            </a:r>
            <a:r>
              <a:rPr lang="en-US" dirty="0" smtClean="0">
                <a:latin typeface="Baskerville Old Face" panose="02020602080505020303" pitchFamily="18" charset="0"/>
              </a:rPr>
              <a:t> R Nair</a:t>
            </a:r>
          </a:p>
          <a:p>
            <a:pPr algn="r">
              <a:lnSpc>
                <a:spcPct val="100000"/>
              </a:lnSpc>
            </a:pPr>
            <a:r>
              <a:rPr lang="en-US" dirty="0" smtClean="0">
                <a:latin typeface="Baskerville Old Face" panose="02020602080505020303" pitchFamily="18" charset="0"/>
              </a:rPr>
              <a:t>Dept. of PM</a:t>
            </a:r>
            <a:endParaRPr lang="en-GB" dirty="0">
              <a:latin typeface="Baskerville Old Face" panose="02020602080505020303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FFFFFF">
                    <a:alpha val="80000"/>
                  </a:srgbClr>
                </a:solidFill>
              </a:rPr>
              <a:t>Gastro Intestinal Diseases          Dept. of PM                                        SKHMC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FFFFFF">
                    <a:alpha val="20000"/>
                  </a:srgbClr>
                </a:solidFill>
              </a:rPr>
              <a:pPr/>
              <a:t>1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88341" y="2826167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INTESTINAL </a:t>
            </a:r>
            <a:r>
              <a:rPr lang="en-IN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ISCHEMIA</a:t>
            </a:r>
            <a:endParaRPr lang="en-IN" sz="4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048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FFFFFF">
                    <a:alpha val="20000"/>
                  </a:srgbClr>
                </a:solidFill>
              </a:rPr>
              <a:pPr/>
              <a:t>10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03027"/>
            <a:ext cx="1219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Findings on physical examination can include hypotension, tachycardia,</a:t>
            </a:r>
          </a:p>
          <a:p>
            <a:pPr algn="just"/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abdominal distention, initially increased and later decreased bowel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sounds, and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nonspecific diffuse abdominal tenderness, often mild at first. Over time,</a:t>
            </a:r>
          </a:p>
          <a:p>
            <a:pPr algn="just"/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peritoneal signs with localized to generalized abdominal tenderness,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rebound, and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rigidity may become manifest. Occult GI bleeding can be an early finding.</a:t>
            </a:r>
          </a:p>
        </p:txBody>
      </p:sp>
    </p:spTree>
    <p:extLst>
      <p:ext uri="{BB962C8B-B14F-4D97-AF65-F5344CB8AC3E}">
        <p14:creationId xmlns:p14="http://schemas.microsoft.com/office/powerpoint/2010/main" val="1987342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FFFFFF">
                    <a:alpha val="20000"/>
                  </a:srgbClr>
                </a:solidFill>
              </a:rPr>
              <a:pPr/>
              <a:t>11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666" y="111169"/>
            <a:ext cx="23952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820271"/>
            <a:ext cx="1219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 Diagnostic Evaluation</a:t>
            </a:r>
          </a:p>
          <a:p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initial laboratory findings in patients with an acute onset of small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bowel ischemia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entirely normal. Nonspecific abnormalities such as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leucocytosis with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predominance of neutrophils and </a:t>
            </a:r>
            <a:r>
              <a:rPr lang="en-IN" sz="3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hemoconcentration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observed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Elevated serum levels of amylase, lactate, aminotransferases,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lactate dehydrogenase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3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creatine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kinase, and phosphate often portend more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advanced (necrotic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small bowel ischemia, but these findings lack sensitivity as well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specificity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8584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FFFFFF">
                    <a:alpha val="20000"/>
                  </a:srgbClr>
                </a:solidFill>
              </a:rPr>
              <a:pPr/>
              <a:t>12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4471"/>
            <a:ext cx="1219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Noninvasive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Imaging</a:t>
            </a:r>
          </a:p>
          <a:p>
            <a:pPr algn="just"/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presence or absence of radiographic features suggestive of ischemia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patients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acute-onset mesenteric ischemia varies and depends on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duration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extent of ischemia. Plain abdominal radiographs are useful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helping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exclude secondary causes of mesenteric ischemia, as well as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causes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acute abdominal pain, nausea, vomiting, or distention, such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obstruction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perforation. Radiographic findings such as “</a:t>
            </a:r>
            <a:r>
              <a:rPr lang="en-IN" sz="3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thumbprinting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(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caused by submucosal </a:t>
            </a:r>
            <a:r>
              <a:rPr lang="en-IN" sz="3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hemorrhage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an ileus pattern, or formless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loops of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bowel, or with more advanced disease, </a:t>
            </a:r>
            <a:r>
              <a:rPr lang="en-IN" sz="3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pneumatosis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intestinalis or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portal venous gas (often a sign of transmural necrosis or gangrene)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occasionally may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observed. </a:t>
            </a:r>
            <a:endParaRPr lang="en-IN" sz="32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492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FFFFFF">
                    <a:alpha val="20000"/>
                  </a:srgbClr>
                </a:solidFill>
              </a:rPr>
              <a:pPr/>
              <a:t>13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42440"/>
            <a:ext cx="1219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Contrast-enhanced abdominal-pelvic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computed tomography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(CT) is also helpful to exclude alternative diagnoses. CT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demonstrate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entirely normal findings in acute mesenteric ischemia, or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findings such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segmental bowel wall thickening, submucosal </a:t>
            </a:r>
            <a:r>
              <a:rPr lang="en-IN" sz="3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hemorrhage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mesenteric</a:t>
            </a:r>
          </a:p>
          <a:p>
            <a:pPr algn="just"/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stranding, mesenteric venous thrombosis, </a:t>
            </a:r>
            <a:r>
              <a:rPr lang="en-IN" sz="3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pneumatosis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portal</a:t>
            </a:r>
          </a:p>
          <a:p>
            <a:pPr algn="just"/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venous gas may be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present. </a:t>
            </a:r>
            <a:r>
              <a:rPr lang="en-IN" sz="320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Multidetector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angiography (CTA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has a greater sensitivity and specificity (each up to 95%) than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 CT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(≈65%) and is the preferred imaging study to diagnose acute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bowel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mesenteric ischemia. Magnetic resonance angiography (</a:t>
            </a:r>
            <a:r>
              <a:rPr lang="en-IN" sz="3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MRA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is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sensitive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peripheral emboli. </a:t>
            </a:r>
          </a:p>
        </p:txBody>
      </p:sp>
    </p:spTree>
    <p:extLst>
      <p:ext uri="{BB962C8B-B14F-4D97-AF65-F5344CB8AC3E}">
        <p14:creationId xmlns:p14="http://schemas.microsoft.com/office/powerpoint/2010/main" val="1478531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FFFFFF">
                    <a:alpha val="20000"/>
                  </a:srgbClr>
                </a:solidFill>
              </a:rPr>
              <a:pPr/>
              <a:t>14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5979" y="1255363"/>
            <a:ext cx="1187170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Subacute manifestations of bowel ischemia may be due to a wide variety of causes, including mesenteric venous thrombosis, which is best diagnosed by CT scan. However, the time needed to obtain a CT scan should not delay resuscitation or arteriography in very ill patients with suspected acute-onset ischemia.</a:t>
            </a:r>
          </a:p>
        </p:txBody>
      </p:sp>
    </p:spTree>
    <p:extLst>
      <p:ext uri="{BB962C8B-B14F-4D97-AF65-F5344CB8AC3E}">
        <p14:creationId xmlns:p14="http://schemas.microsoft.com/office/powerpoint/2010/main" val="3616697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FFFFFF">
                    <a:alpha val="20000"/>
                  </a:srgbClr>
                </a:solidFill>
              </a:rPr>
              <a:pPr/>
              <a:t>2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1706" y="2084294"/>
            <a:ext cx="1180651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Intestinal ischemia can occur as a result of a variety of conditions that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 intestinal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 flow. Both diminished arterial blood flow to the gut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compromised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venous circulation from the intestine can cause intestinal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mesenteric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ischemia</a:t>
            </a:r>
          </a:p>
        </p:txBody>
      </p:sp>
    </p:spTree>
    <p:extLst>
      <p:ext uri="{BB962C8B-B14F-4D97-AF65-F5344CB8AC3E}">
        <p14:creationId xmlns:p14="http://schemas.microsoft.com/office/powerpoint/2010/main" val="2038879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FFFFFF">
                    <a:alpha val="20000"/>
                  </a:srgbClr>
                </a:solidFill>
              </a:rPr>
              <a:pPr/>
              <a:t>3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76" y="0"/>
            <a:ext cx="1208442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When </a:t>
            </a: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considering the diagnosis of intestinal ischemia, it is important </a:t>
            </a:r>
            <a:r>
              <a:rPr lang="en-IN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distinguish </a:t>
            </a:r>
            <a:r>
              <a:rPr lang="en-IN" sz="28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</a:t>
            </a: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(occlusive or non-occlusive) from </a:t>
            </a:r>
            <a:r>
              <a:rPr lang="en-IN" sz="28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 </a:t>
            </a: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(extrinsic </a:t>
            </a:r>
            <a:r>
              <a:rPr lang="en-IN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 vessel) mesenteric ischemia, </a:t>
            </a:r>
            <a:r>
              <a:rPr lang="en-IN" sz="28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 </a:t>
            </a: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manifestations from </a:t>
            </a:r>
            <a:r>
              <a:rPr lang="en-IN" sz="2800" i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chronic, arterial </a:t>
            </a: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versus </a:t>
            </a:r>
            <a:r>
              <a:rPr lang="en-IN" sz="28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venous, </a:t>
            </a: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28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bowel </a:t>
            </a: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versus </a:t>
            </a:r>
            <a:r>
              <a:rPr lang="en-IN" sz="28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colonic </a:t>
            </a: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ischemia. </a:t>
            </a:r>
            <a:endParaRPr lang="en-IN" sz="28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</a:t>
            </a: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 </a:t>
            </a:r>
            <a:r>
              <a:rPr lang="en-IN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intestinal </a:t>
            </a: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ischemia include </a:t>
            </a:r>
            <a:r>
              <a:rPr lang="en-I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older age </a:t>
            </a:r>
            <a:r>
              <a:rPr lang="en-IN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conditions </a:t>
            </a: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predispose to arterial embolism (e.g., cardiac </a:t>
            </a:r>
            <a:r>
              <a:rPr lang="en-IN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arrhythmias, cardioversion</a:t>
            </a: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heart failure, cardiomegaly, dyskinesia, </a:t>
            </a:r>
            <a:r>
              <a:rPr lang="en-IN" sz="28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valvular</a:t>
            </a: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heart </a:t>
            </a:r>
            <a:r>
              <a:rPr lang="en-IN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disease, recent </a:t>
            </a: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myocardial infarction, cardiac catheterization, </a:t>
            </a:r>
            <a:r>
              <a:rPr lang="en-IN" sz="28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intracardiac</a:t>
            </a: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thrombus, atheromatous </a:t>
            </a: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cholesterol embolism), </a:t>
            </a:r>
            <a:endParaRPr lang="en-IN" sz="28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occlusion </a:t>
            </a:r>
            <a:r>
              <a:rPr lang="en-I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arteries </a:t>
            </a: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atherosclerosis, fibromuscular </a:t>
            </a: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dysplasia, abdominal aortic aneurysm, trauma, vasculitis), </a:t>
            </a:r>
            <a:endParaRPr lang="en-IN" sz="28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flow  states </a:t>
            </a: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(sepsis, dialysis, reduced cardiac output, vasoconstrictive drugs),</a:t>
            </a:r>
          </a:p>
          <a:p>
            <a:pPr algn="just"/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pathologic thromboses </a:t>
            </a: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(largely venous; hypercoagulable and </a:t>
            </a:r>
            <a:r>
              <a:rPr lang="en-IN" sz="280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hyperviscosity</a:t>
            </a:r>
            <a:r>
              <a:rPr lang="en-IN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states</a:t>
            </a:r>
            <a:r>
              <a:rPr lang="en-IN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portal hypertension, trauma, malignancy, inflammation).</a:t>
            </a:r>
          </a:p>
        </p:txBody>
      </p:sp>
    </p:spTree>
    <p:extLst>
      <p:ext uri="{BB962C8B-B14F-4D97-AF65-F5344CB8AC3E}">
        <p14:creationId xmlns:p14="http://schemas.microsoft.com/office/powerpoint/2010/main" val="3950083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FFFFFF">
                    <a:alpha val="20000"/>
                  </a:srgbClr>
                </a:solidFill>
              </a:rPr>
              <a:pPr/>
              <a:t>4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364" y="392435"/>
            <a:ext cx="37838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PATHOBIOLOGY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324564"/>
            <a:ext cx="1219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arterial supply of blood to the small and large intestine is from the</a:t>
            </a:r>
          </a:p>
          <a:p>
            <a:pPr algn="just"/>
            <a:r>
              <a:rPr lang="en-IN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celiac artery, superior mesenteric artery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and </a:t>
            </a:r>
            <a:r>
              <a:rPr lang="en-IN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inferior mesenteric </a:t>
            </a:r>
            <a:r>
              <a:rPr lang="en-IN" sz="3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artery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(IMA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Collateral vessels, which vary from person to person, may include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meandering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mesenteric artery or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 of </a:t>
            </a:r>
            <a:r>
              <a:rPr lang="en-IN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Riolan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base of the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mesentery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(connecting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IMA),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marginal artery of Drummond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along the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mesenteric border (connecting the </a:t>
            </a:r>
            <a:r>
              <a:rPr lang="en-IN" sz="3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IMA), the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pancreaticoduodenal arcade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(connecting the celiac artery and </a:t>
            </a:r>
            <a:r>
              <a:rPr lang="en-IN" sz="3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the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 of </a:t>
            </a:r>
            <a:r>
              <a:rPr lang="en-IN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Barkow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(connecting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celiac artery and </a:t>
            </a:r>
            <a:r>
              <a:rPr lang="en-IN" sz="3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and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arc of Buhler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connecting the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celiac artery and </a:t>
            </a:r>
            <a:r>
              <a:rPr lang="en-IN" sz="3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These collaterals can rapidly enlarge in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response to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localized mesenteric ischemia. </a:t>
            </a:r>
          </a:p>
        </p:txBody>
      </p:sp>
    </p:spTree>
    <p:extLst>
      <p:ext uri="{BB962C8B-B14F-4D97-AF65-F5344CB8AC3E}">
        <p14:creationId xmlns:p14="http://schemas.microsoft.com/office/powerpoint/2010/main" val="1134134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FFFFFF">
                    <a:alpha val="20000"/>
                  </a:srgbClr>
                </a:solidFill>
              </a:rPr>
              <a:pPr/>
              <a:t>5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030192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 states of low arterial flow, such as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patients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low systemic arterial blood pressure, “watershed” areas such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the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splenic flexure, which is the farthest away from arterial flow, are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likely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involved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Intestinal blood flow, which accounts for approximately 10% of the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cardiac output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increases to as much as 25% of the cardiac output after eating a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meal. Blood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 to the intestine is regulated by the sympathetic nervous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and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variety of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systemic (angiotensin II, vasopressin)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local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prostaglandins, leukotrienes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humoral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factors. </a:t>
            </a:r>
            <a:endParaRPr lang="en-IN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41611"/>
            <a:ext cx="37074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PATHOBIOLOGY</a:t>
            </a:r>
          </a:p>
        </p:txBody>
      </p:sp>
    </p:spTree>
    <p:extLst>
      <p:ext uri="{BB962C8B-B14F-4D97-AF65-F5344CB8AC3E}">
        <p14:creationId xmlns:p14="http://schemas.microsoft.com/office/powerpoint/2010/main" val="71719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15153" y="282387"/>
            <a:ext cx="11752729" cy="5987809"/>
          </a:xfr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IN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Angiotensin II (Ang. II): </a:t>
            </a:r>
            <a:r>
              <a:rPr lang="en-IN" sz="32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Octapeptide</a:t>
            </a:r>
            <a:r>
              <a:rPr lang="en-IN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increases BP in several ways through various actions, the most important ones vasoconstriction. Act on CNS to regulate renal sympathetic nerve activity, renal functions. Increases </a:t>
            </a:r>
            <a:r>
              <a:rPr lang="en-IN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aldesterone</a:t>
            </a:r>
            <a:r>
              <a:rPr lang="en-IN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biosynthesis. Induces growth, cell migration, mitosis of vascular smooth muscle cells, increased synthesis of collagen type I &amp; III in fibroblasts, leading to thickening of the vascular walls, myocardium &amp; fibrosis.</a:t>
            </a:r>
          </a:p>
          <a:p>
            <a:pPr algn="just"/>
            <a:r>
              <a:rPr lang="en-IN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Vasopressin: </a:t>
            </a:r>
            <a:r>
              <a:rPr lang="en-IN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 vasoconstriction, contribute to compensatory increase in systemic vascular resistance.</a:t>
            </a:r>
          </a:p>
          <a:p>
            <a:pPr algn="just"/>
            <a:r>
              <a:rPr lang="en-IN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Prostaglandins: </a:t>
            </a:r>
            <a:r>
              <a:rPr lang="en-IN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activation of inflammatory  response, production of pain &amp; fever.</a:t>
            </a:r>
          </a:p>
          <a:p>
            <a:pPr algn="just"/>
            <a:r>
              <a:rPr lang="en-IN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Leukotrienes: </a:t>
            </a:r>
            <a:r>
              <a:rPr lang="en-IN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trigger contraction of smooth muscle.</a:t>
            </a:r>
            <a:endParaRPr lang="en-IN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FFFFFF">
                    <a:alpha val="20000"/>
                  </a:srgbClr>
                </a:solidFill>
              </a:rPr>
              <a:pPr/>
              <a:t>6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857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FFFFFF">
                    <a:alpha val="20000"/>
                  </a:srgbClr>
                </a:solidFill>
              </a:rPr>
              <a:pPr/>
              <a:t>7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130" y="472695"/>
            <a:ext cx="37074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PATHOBIOLOGY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324098"/>
            <a:ext cx="1219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Mesenteric ischemia can occur as a result of decreased </a:t>
            </a:r>
            <a:r>
              <a:rPr lang="en-IN" sz="32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arterial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flow, which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</a:t>
            </a:r>
            <a:r>
              <a:rPr lang="en-IN" sz="32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occlusive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IN" sz="3200" i="1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nonocclusive</a:t>
            </a:r>
            <a:r>
              <a:rPr lang="en-IN" sz="3200" i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(low-flow states). </a:t>
            </a:r>
            <a:r>
              <a:rPr lang="en-IN" sz="32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Venous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obstruction (thrombosis,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vasculitis) can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result in mesenteric ischemia.</a:t>
            </a:r>
          </a:p>
          <a:p>
            <a:pPr algn="just"/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Whatever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cause of mesenteric ischemia, the gut is able to adapt to </a:t>
            </a:r>
            <a:r>
              <a:rPr lang="en-IN" sz="320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asmuch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 75% reduction in normal blood flow for as long as 12 hours.</a:t>
            </a:r>
          </a:p>
          <a:p>
            <a:pPr algn="just"/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flow through available and newly opened collateral vessels and</a:t>
            </a:r>
          </a:p>
          <a:p>
            <a:pPr algn="just"/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oxygen extraction help compensate.</a:t>
            </a:r>
          </a:p>
        </p:txBody>
      </p:sp>
    </p:spTree>
    <p:extLst>
      <p:ext uri="{BB962C8B-B14F-4D97-AF65-F5344CB8AC3E}">
        <p14:creationId xmlns:p14="http://schemas.microsoft.com/office/powerpoint/2010/main" val="1938541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FFFFFF">
                    <a:alpha val="20000"/>
                  </a:srgbClr>
                </a:solidFill>
              </a:rPr>
              <a:pPr/>
              <a:t>8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143000"/>
            <a:ext cx="1219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However, with a more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prolonged and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severe reduction in blood flow, generalized mesenteric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arterial vasoconstriction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develops and can become irreversible, even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correction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original underlying condition (i.e., relief of focal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arterial obstruction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resolution of a low-flow state). Hypoxia and reperfusion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injury by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oxygen radicals, reduced endothelial synthesis of nitric oxide, and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enhanced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cellular inflammatory response cause microvascular and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end-organ damage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Initially, the end-organ damage is primarily mucosal, but damage can</a:t>
            </a:r>
          </a:p>
          <a:p>
            <a:pPr algn="just"/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rapidly progress to transmural necrosis (gangrene). Some ischemic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segments of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bowel will heal with fibrosis (strictures)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43980"/>
            <a:ext cx="37074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PATHOBIOLOGY</a:t>
            </a:r>
          </a:p>
        </p:txBody>
      </p:sp>
    </p:spTree>
    <p:extLst>
      <p:ext uri="{BB962C8B-B14F-4D97-AF65-F5344CB8AC3E}">
        <p14:creationId xmlns:p14="http://schemas.microsoft.com/office/powerpoint/2010/main" val="3036892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12/04/2018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>
                    <a:alpha val="80000"/>
                  </a:srgbClr>
                </a:solidFill>
              </a:rPr>
              <a:t>Gastro Intestinal Diseases</a:t>
            </a:r>
            <a:endParaRPr lang="en-US" dirty="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FFFFFF">
                    <a:alpha val="20000"/>
                  </a:srgbClr>
                </a:solidFill>
              </a:rPr>
              <a:pPr/>
              <a:t>9</a:t>
            </a:fld>
            <a:endParaRPr lang="en-US" dirty="0">
              <a:solidFill>
                <a:srgbClr val="FFFFFF">
                  <a:alpha val="20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23165"/>
            <a:ext cx="63571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MANIFESTATIONS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092135"/>
            <a:ext cx="1219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Symptoms of small intestinal ischemia at initial evaluation may be </a:t>
            </a:r>
            <a:r>
              <a:rPr lang="en-IN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Acute, Subacute Or Chronic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With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 and many subacute manifestations,</a:t>
            </a:r>
          </a:p>
          <a:p>
            <a:pPr algn="just"/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abdominal pain is often the cardinal symptom. Usually the pain is</a:t>
            </a:r>
          </a:p>
          <a:p>
            <a:pPr algn="just"/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severe, persistent and periumbilical or poorly localized. Initially, the pain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typically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severe than the findings on abdominal palpation (i.e., pain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of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proportion to tenderness). With or without pain, other initial features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include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fever, altered mental status, abdominal distention, difficulty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eating, nausea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vomiting, and </a:t>
            </a:r>
            <a:r>
              <a:rPr lang="en-IN" sz="3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diarrhea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With small bowel ischemia, overt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gastrointestinal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bleeding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late and ominous finding that </a:t>
            </a:r>
            <a:r>
              <a:rPr lang="en-IN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suggests </a:t>
            </a:r>
            <a:r>
              <a:rPr lang="en-IN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bowel infarction.</a:t>
            </a:r>
          </a:p>
        </p:txBody>
      </p:sp>
    </p:spTree>
    <p:extLst>
      <p:ext uri="{BB962C8B-B14F-4D97-AF65-F5344CB8AC3E}">
        <p14:creationId xmlns:p14="http://schemas.microsoft.com/office/powerpoint/2010/main" val="700900164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4</TotalTime>
  <Words>1156</Words>
  <Application>Microsoft Office PowerPoint</Application>
  <PresentationFormat>Widescreen</PresentationFormat>
  <Paragraphs>86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Baskerville Old Face</vt:lpstr>
      <vt:lpstr>Calibri</vt:lpstr>
      <vt:lpstr>Calibri Light</vt:lpstr>
      <vt:lpstr>Times New Roman</vt:lpstr>
      <vt:lpstr>Metropolitan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ARUN R NAIR</dc:creator>
  <cp:lastModifiedBy>Dr. ARUN R NAIR</cp:lastModifiedBy>
  <cp:revision>2</cp:revision>
  <dcterms:created xsi:type="dcterms:W3CDTF">2019-07-23T03:23:26Z</dcterms:created>
  <dcterms:modified xsi:type="dcterms:W3CDTF">2019-09-21T09:39:05Z</dcterms:modified>
</cp:coreProperties>
</file>